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3"/>
  </p:notesMasterIdLst>
  <p:sldIdLst>
    <p:sldId id="256" r:id="rId2"/>
    <p:sldId id="257" r:id="rId3"/>
    <p:sldId id="258" r:id="rId4"/>
    <p:sldId id="265" r:id="rId5"/>
    <p:sldId id="263" r:id="rId6"/>
    <p:sldId id="259" r:id="rId7"/>
    <p:sldId id="260" r:id="rId8"/>
    <p:sldId id="261" r:id="rId9"/>
    <p:sldId id="264" r:id="rId10"/>
    <p:sldId id="266" r:id="rId11"/>
    <p:sldId id="26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9" autoAdjust="0"/>
    <p:restoredTop sz="94660"/>
  </p:normalViewPr>
  <p:slideViewPr>
    <p:cSldViewPr snapToGrid="0">
      <p:cViewPr varScale="1">
        <p:scale>
          <a:sx n="89" d="100"/>
          <a:sy n="89" d="100"/>
        </p:scale>
        <p:origin x="8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2442FD-18C8-4A81-B42A-0CFB3A4B19C0}" type="datetimeFigureOut">
              <a:rPr lang="en-IN" smtClean="0"/>
              <a:t>08-05-2024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553F95-65C4-41A8-9512-6E5A52AD131D}" type="slidenum">
              <a:rPr lang="en-IN" smtClean="0"/>
              <a:t>‹#›</a:t>
            </a:fld>
            <a:endParaRPr lang="en-IN"/>
          </a:p>
        </p:txBody>
      </p:sp>
    </p:spTree>
    <p:extLst>
      <p:ext uri="{BB962C8B-B14F-4D97-AF65-F5344CB8AC3E}">
        <p14:creationId xmlns:p14="http://schemas.microsoft.com/office/powerpoint/2010/main" val="2447585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553F95-65C4-41A8-9512-6E5A52AD131D}" type="slidenum">
              <a:rPr lang="en-IN" smtClean="0"/>
              <a:t>1</a:t>
            </a:fld>
            <a:endParaRPr lang="en-IN"/>
          </a:p>
        </p:txBody>
      </p:sp>
    </p:spTree>
    <p:extLst>
      <p:ext uri="{BB962C8B-B14F-4D97-AF65-F5344CB8AC3E}">
        <p14:creationId xmlns:p14="http://schemas.microsoft.com/office/powerpoint/2010/main" val="2382198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5DF51E1-BCAC-48DC-9AE7-0AC3C690FF64}" type="datetimeFigureOut">
              <a:rPr lang="en-IN" smtClean="0"/>
              <a:t>08-05-2024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6D663D-25FB-44C2-B389-D7F79ADBDF27}" type="slidenum">
              <a:rPr lang="en-IN" smtClean="0"/>
              <a:t>‹#›</a:t>
            </a:fld>
            <a:endParaRPr lang="en-IN"/>
          </a:p>
        </p:txBody>
      </p:sp>
    </p:spTree>
    <p:extLst>
      <p:ext uri="{BB962C8B-B14F-4D97-AF65-F5344CB8AC3E}">
        <p14:creationId xmlns:p14="http://schemas.microsoft.com/office/powerpoint/2010/main" val="1320559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DF51E1-BCAC-48DC-9AE7-0AC3C690FF64}" type="datetimeFigureOut">
              <a:rPr lang="en-IN" smtClean="0"/>
              <a:t>08-05-2024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6D663D-25FB-44C2-B389-D7F79ADBDF27}" type="slidenum">
              <a:rPr lang="en-IN" smtClean="0"/>
              <a:t>‹#›</a:t>
            </a:fld>
            <a:endParaRPr lang="en-IN"/>
          </a:p>
        </p:txBody>
      </p:sp>
    </p:spTree>
    <p:extLst>
      <p:ext uri="{BB962C8B-B14F-4D97-AF65-F5344CB8AC3E}">
        <p14:creationId xmlns:p14="http://schemas.microsoft.com/office/powerpoint/2010/main" val="1357477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5DF51E1-BCAC-48DC-9AE7-0AC3C690FF64}" type="datetimeFigureOut">
              <a:rPr lang="en-IN" smtClean="0"/>
              <a:t>08-05-2024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6D663D-25FB-44C2-B389-D7F79ADBDF27}" type="slidenum">
              <a:rPr lang="en-IN" smtClean="0"/>
              <a:t>‹#›</a:t>
            </a:fld>
            <a:endParaRPr lang="en-IN"/>
          </a:p>
        </p:txBody>
      </p:sp>
    </p:spTree>
    <p:extLst>
      <p:ext uri="{BB962C8B-B14F-4D97-AF65-F5344CB8AC3E}">
        <p14:creationId xmlns:p14="http://schemas.microsoft.com/office/powerpoint/2010/main" val="1903821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5DF51E1-BCAC-48DC-9AE7-0AC3C690FF64}" type="datetimeFigureOut">
              <a:rPr lang="en-IN" smtClean="0"/>
              <a:t>08-05-2024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6D663D-25FB-44C2-B389-D7F79ADBDF27}"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0283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DF51E1-BCAC-48DC-9AE7-0AC3C690FF64}" type="datetimeFigureOut">
              <a:rPr lang="en-IN" smtClean="0"/>
              <a:t>08-05-2024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6D663D-25FB-44C2-B389-D7F79ADBDF27}" type="slidenum">
              <a:rPr lang="en-IN" smtClean="0"/>
              <a:t>‹#›</a:t>
            </a:fld>
            <a:endParaRPr lang="en-IN"/>
          </a:p>
        </p:txBody>
      </p:sp>
    </p:spTree>
    <p:extLst>
      <p:ext uri="{BB962C8B-B14F-4D97-AF65-F5344CB8AC3E}">
        <p14:creationId xmlns:p14="http://schemas.microsoft.com/office/powerpoint/2010/main" val="37727302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5DF51E1-BCAC-48DC-9AE7-0AC3C690FF64}" type="datetimeFigureOut">
              <a:rPr lang="en-IN" smtClean="0"/>
              <a:t>08-05-2024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6D663D-25FB-44C2-B389-D7F79ADBDF27}" type="slidenum">
              <a:rPr lang="en-IN" smtClean="0"/>
              <a:t>‹#›</a:t>
            </a:fld>
            <a:endParaRPr lang="en-IN"/>
          </a:p>
        </p:txBody>
      </p:sp>
    </p:spTree>
    <p:extLst>
      <p:ext uri="{BB962C8B-B14F-4D97-AF65-F5344CB8AC3E}">
        <p14:creationId xmlns:p14="http://schemas.microsoft.com/office/powerpoint/2010/main" val="39294404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5DF51E1-BCAC-48DC-9AE7-0AC3C690FF64}" type="datetimeFigureOut">
              <a:rPr lang="en-IN" smtClean="0"/>
              <a:t>08-05-2024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6D663D-25FB-44C2-B389-D7F79ADBDF27}" type="slidenum">
              <a:rPr lang="en-IN" smtClean="0"/>
              <a:t>‹#›</a:t>
            </a:fld>
            <a:endParaRPr lang="en-IN"/>
          </a:p>
        </p:txBody>
      </p:sp>
    </p:spTree>
    <p:extLst>
      <p:ext uri="{BB962C8B-B14F-4D97-AF65-F5344CB8AC3E}">
        <p14:creationId xmlns:p14="http://schemas.microsoft.com/office/powerpoint/2010/main" val="1470608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DF51E1-BCAC-48DC-9AE7-0AC3C690FF64}" type="datetimeFigureOut">
              <a:rPr lang="en-IN" smtClean="0"/>
              <a:t>08-05-2024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6D663D-25FB-44C2-B389-D7F79ADBDF27}" type="slidenum">
              <a:rPr lang="en-IN" smtClean="0"/>
              <a:t>‹#›</a:t>
            </a:fld>
            <a:endParaRPr lang="en-IN"/>
          </a:p>
        </p:txBody>
      </p:sp>
    </p:spTree>
    <p:extLst>
      <p:ext uri="{BB962C8B-B14F-4D97-AF65-F5344CB8AC3E}">
        <p14:creationId xmlns:p14="http://schemas.microsoft.com/office/powerpoint/2010/main" val="1955539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DF51E1-BCAC-48DC-9AE7-0AC3C690FF64}" type="datetimeFigureOut">
              <a:rPr lang="en-IN" smtClean="0"/>
              <a:t>08-05-2024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6D663D-25FB-44C2-B389-D7F79ADBDF27}" type="slidenum">
              <a:rPr lang="en-IN" smtClean="0"/>
              <a:t>‹#›</a:t>
            </a:fld>
            <a:endParaRPr lang="en-IN"/>
          </a:p>
        </p:txBody>
      </p:sp>
    </p:spTree>
    <p:extLst>
      <p:ext uri="{BB962C8B-B14F-4D97-AF65-F5344CB8AC3E}">
        <p14:creationId xmlns:p14="http://schemas.microsoft.com/office/powerpoint/2010/main" val="4245828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5DF51E1-BCAC-48DC-9AE7-0AC3C690FF64}" type="datetimeFigureOut">
              <a:rPr lang="en-IN" smtClean="0"/>
              <a:t>08-05-2024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6D663D-25FB-44C2-B389-D7F79ADBDF27}" type="slidenum">
              <a:rPr lang="en-IN" smtClean="0"/>
              <a:t>‹#›</a:t>
            </a:fld>
            <a:endParaRPr lang="en-IN"/>
          </a:p>
        </p:txBody>
      </p:sp>
    </p:spTree>
    <p:extLst>
      <p:ext uri="{BB962C8B-B14F-4D97-AF65-F5344CB8AC3E}">
        <p14:creationId xmlns:p14="http://schemas.microsoft.com/office/powerpoint/2010/main" val="719576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DF51E1-BCAC-48DC-9AE7-0AC3C690FF64}" type="datetimeFigureOut">
              <a:rPr lang="en-IN" smtClean="0"/>
              <a:t>08-05-2024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6D663D-25FB-44C2-B389-D7F79ADBDF27}" type="slidenum">
              <a:rPr lang="en-IN" smtClean="0"/>
              <a:t>‹#›</a:t>
            </a:fld>
            <a:endParaRPr lang="en-IN"/>
          </a:p>
        </p:txBody>
      </p:sp>
    </p:spTree>
    <p:extLst>
      <p:ext uri="{BB962C8B-B14F-4D97-AF65-F5344CB8AC3E}">
        <p14:creationId xmlns:p14="http://schemas.microsoft.com/office/powerpoint/2010/main" val="268775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DF51E1-BCAC-48DC-9AE7-0AC3C690FF64}" type="datetimeFigureOut">
              <a:rPr lang="en-IN" smtClean="0"/>
              <a:t>08-05-2024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6D663D-25FB-44C2-B389-D7F79ADBDF27}" type="slidenum">
              <a:rPr lang="en-IN" smtClean="0"/>
              <a:t>‹#›</a:t>
            </a:fld>
            <a:endParaRPr lang="en-IN"/>
          </a:p>
        </p:txBody>
      </p:sp>
    </p:spTree>
    <p:extLst>
      <p:ext uri="{BB962C8B-B14F-4D97-AF65-F5344CB8AC3E}">
        <p14:creationId xmlns:p14="http://schemas.microsoft.com/office/powerpoint/2010/main" val="464549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DF51E1-BCAC-48DC-9AE7-0AC3C690FF64}" type="datetimeFigureOut">
              <a:rPr lang="en-IN" smtClean="0"/>
              <a:t>08-05-2024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C6D663D-25FB-44C2-B389-D7F79ADBDF27}" type="slidenum">
              <a:rPr lang="en-IN" smtClean="0"/>
              <a:t>‹#›</a:t>
            </a:fld>
            <a:endParaRPr lang="en-IN"/>
          </a:p>
        </p:txBody>
      </p:sp>
    </p:spTree>
    <p:extLst>
      <p:ext uri="{BB962C8B-B14F-4D97-AF65-F5344CB8AC3E}">
        <p14:creationId xmlns:p14="http://schemas.microsoft.com/office/powerpoint/2010/main" val="1105354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5DF51E1-BCAC-48DC-9AE7-0AC3C690FF64}" type="datetimeFigureOut">
              <a:rPr lang="en-IN" smtClean="0"/>
              <a:t>08-05-2024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BC6D663D-25FB-44C2-B389-D7F79ADBDF27}" type="slidenum">
              <a:rPr lang="en-IN" smtClean="0"/>
              <a:t>‹#›</a:t>
            </a:fld>
            <a:endParaRPr lang="en-IN"/>
          </a:p>
        </p:txBody>
      </p:sp>
    </p:spTree>
    <p:extLst>
      <p:ext uri="{BB962C8B-B14F-4D97-AF65-F5344CB8AC3E}">
        <p14:creationId xmlns:p14="http://schemas.microsoft.com/office/powerpoint/2010/main" val="455924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5DF51E1-BCAC-48DC-9AE7-0AC3C690FF64}" type="datetimeFigureOut">
              <a:rPr lang="en-IN" smtClean="0"/>
              <a:t>08-05-2024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BC6D663D-25FB-44C2-B389-D7F79ADBDF27}" type="slidenum">
              <a:rPr lang="en-IN" smtClean="0"/>
              <a:t>‹#›</a:t>
            </a:fld>
            <a:endParaRPr lang="en-IN"/>
          </a:p>
        </p:txBody>
      </p:sp>
    </p:spTree>
    <p:extLst>
      <p:ext uri="{BB962C8B-B14F-4D97-AF65-F5344CB8AC3E}">
        <p14:creationId xmlns:p14="http://schemas.microsoft.com/office/powerpoint/2010/main" val="1340282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5DF51E1-BCAC-48DC-9AE7-0AC3C690FF64}" type="datetimeFigureOut">
              <a:rPr lang="en-IN" smtClean="0"/>
              <a:t>08-05-2024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BC6D663D-25FB-44C2-B389-D7F79ADBDF27}" type="slidenum">
              <a:rPr lang="en-IN" smtClean="0"/>
              <a:t>‹#›</a:t>
            </a:fld>
            <a:endParaRPr lang="en-IN"/>
          </a:p>
        </p:txBody>
      </p:sp>
    </p:spTree>
    <p:extLst>
      <p:ext uri="{BB962C8B-B14F-4D97-AF65-F5344CB8AC3E}">
        <p14:creationId xmlns:p14="http://schemas.microsoft.com/office/powerpoint/2010/main" val="1267714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DF51E1-BCAC-48DC-9AE7-0AC3C690FF64}" type="datetimeFigureOut">
              <a:rPr lang="en-IN" smtClean="0"/>
              <a:t>08-05-2024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6D663D-25FB-44C2-B389-D7F79ADBDF27}" type="slidenum">
              <a:rPr lang="en-IN" smtClean="0"/>
              <a:t>‹#›</a:t>
            </a:fld>
            <a:endParaRPr lang="en-IN"/>
          </a:p>
        </p:txBody>
      </p:sp>
    </p:spTree>
    <p:extLst>
      <p:ext uri="{BB962C8B-B14F-4D97-AF65-F5344CB8AC3E}">
        <p14:creationId xmlns:p14="http://schemas.microsoft.com/office/powerpoint/2010/main" val="2763125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5DF51E1-BCAC-48DC-9AE7-0AC3C690FF64}" type="datetimeFigureOut">
              <a:rPr lang="en-IN" smtClean="0"/>
              <a:t>08-05-2024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C6D663D-25FB-44C2-B389-D7F79ADBDF27}" type="slidenum">
              <a:rPr lang="en-IN" smtClean="0"/>
              <a:t>‹#›</a:t>
            </a:fld>
            <a:endParaRPr lang="en-IN"/>
          </a:p>
        </p:txBody>
      </p:sp>
    </p:spTree>
    <p:extLst>
      <p:ext uri="{BB962C8B-B14F-4D97-AF65-F5344CB8AC3E}">
        <p14:creationId xmlns:p14="http://schemas.microsoft.com/office/powerpoint/2010/main" val="336184388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1EBC3-5D61-D49B-A758-D4609FD7888D}"/>
              </a:ext>
            </a:extLst>
          </p:cNvPr>
          <p:cNvSpPr>
            <a:spLocks noGrp="1"/>
          </p:cNvSpPr>
          <p:nvPr>
            <p:ph type="ctrTitle"/>
          </p:nvPr>
        </p:nvSpPr>
        <p:spPr>
          <a:xfrm>
            <a:off x="1154954" y="2447365"/>
            <a:ext cx="9242311" cy="981635"/>
          </a:xfrm>
        </p:spPr>
        <p:txBody>
          <a:bodyPr>
            <a:normAutofit fontScale="90000"/>
          </a:bodyPr>
          <a:lstStyle/>
          <a:p>
            <a:r>
              <a:rPr lang="en-IN" sz="5400" b="1" dirty="0"/>
              <a:t>  </a:t>
            </a:r>
            <a:r>
              <a:rPr lang="en-IN" sz="4900" b="1" dirty="0"/>
              <a:t>ENTERTAINER - DATA  ANALYSIS</a:t>
            </a:r>
            <a:endParaRPr lang="en-IN" sz="5400" b="1" dirty="0"/>
          </a:p>
        </p:txBody>
      </p:sp>
    </p:spTree>
    <p:extLst>
      <p:ext uri="{BB962C8B-B14F-4D97-AF65-F5344CB8AC3E}">
        <p14:creationId xmlns:p14="http://schemas.microsoft.com/office/powerpoint/2010/main" val="2545140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25BC83-284F-0B97-13DF-B1FC4DF0E438}"/>
              </a:ext>
            </a:extLst>
          </p:cNvPr>
          <p:cNvSpPr txBox="1"/>
          <p:nvPr/>
        </p:nvSpPr>
        <p:spPr>
          <a:xfrm>
            <a:off x="4701092" y="1312433"/>
            <a:ext cx="3711388" cy="646331"/>
          </a:xfrm>
          <a:prstGeom prst="rect">
            <a:avLst/>
          </a:prstGeom>
          <a:noFill/>
        </p:spPr>
        <p:txBody>
          <a:bodyPr wrap="square" rtlCol="0">
            <a:spAutoFit/>
          </a:bodyPr>
          <a:lstStyle/>
          <a:p>
            <a:r>
              <a:rPr lang="en-IN" sz="3600" b="1" dirty="0"/>
              <a:t>CONCLUSION</a:t>
            </a:r>
          </a:p>
        </p:txBody>
      </p:sp>
      <p:sp>
        <p:nvSpPr>
          <p:cNvPr id="3" name="TextBox 2">
            <a:extLst>
              <a:ext uri="{FF2B5EF4-FFF2-40B4-BE49-F238E27FC236}">
                <a16:creationId xmlns:a16="http://schemas.microsoft.com/office/drawing/2014/main" id="{34979437-803F-EDF8-34F8-5E1ED0D3A490}"/>
              </a:ext>
            </a:extLst>
          </p:cNvPr>
          <p:cNvSpPr txBox="1"/>
          <p:nvPr/>
        </p:nvSpPr>
        <p:spPr>
          <a:xfrm>
            <a:off x="898264" y="2409713"/>
            <a:ext cx="10784541" cy="2062103"/>
          </a:xfrm>
          <a:prstGeom prst="rect">
            <a:avLst/>
          </a:prstGeom>
          <a:noFill/>
        </p:spPr>
        <p:txBody>
          <a:bodyPr wrap="square" rtlCol="0">
            <a:spAutoFit/>
          </a:bodyPr>
          <a:lstStyle/>
          <a:p>
            <a:r>
              <a:rPr lang="en-US" sz="3200" b="0" i="0" dirty="0">
                <a:effectLst/>
                <a:latin typeface="-apple-system"/>
              </a:rPr>
              <a:t>                By analyzing this data, we gained valuable insights into the lives and careers of entertainers. Whether you’re a fan or just curious about the entertainment industry, understanding these details can be both fascinating and enlightening! </a:t>
            </a:r>
            <a:endParaRPr lang="en-IN" sz="3200" dirty="0"/>
          </a:p>
        </p:txBody>
      </p:sp>
    </p:spTree>
    <p:extLst>
      <p:ext uri="{BB962C8B-B14F-4D97-AF65-F5344CB8AC3E}">
        <p14:creationId xmlns:p14="http://schemas.microsoft.com/office/powerpoint/2010/main" val="2691438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B08CBA-ECA0-632A-3A3B-DDA0A900B549}"/>
              </a:ext>
            </a:extLst>
          </p:cNvPr>
          <p:cNvSpPr txBox="1"/>
          <p:nvPr/>
        </p:nvSpPr>
        <p:spPr>
          <a:xfrm>
            <a:off x="3168127" y="2985247"/>
            <a:ext cx="8116646" cy="707886"/>
          </a:xfrm>
          <a:prstGeom prst="rect">
            <a:avLst/>
          </a:prstGeom>
          <a:noFill/>
        </p:spPr>
        <p:txBody>
          <a:bodyPr wrap="square" rtlCol="0">
            <a:spAutoFit/>
          </a:bodyPr>
          <a:lstStyle/>
          <a:p>
            <a:r>
              <a:rPr lang="en-IN" sz="3200" dirty="0"/>
              <a:t>           </a:t>
            </a:r>
            <a:r>
              <a:rPr lang="en-IN" sz="4000" b="1" dirty="0"/>
              <a:t>THANK YOU</a:t>
            </a:r>
            <a:endParaRPr lang="en-IN" sz="3200" b="1" dirty="0"/>
          </a:p>
        </p:txBody>
      </p:sp>
    </p:spTree>
    <p:extLst>
      <p:ext uri="{BB962C8B-B14F-4D97-AF65-F5344CB8AC3E}">
        <p14:creationId xmlns:p14="http://schemas.microsoft.com/office/powerpoint/2010/main" val="1288273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6BD889-CF68-1257-FA45-33594680D311}"/>
              </a:ext>
            </a:extLst>
          </p:cNvPr>
          <p:cNvSpPr txBox="1"/>
          <p:nvPr/>
        </p:nvSpPr>
        <p:spPr>
          <a:xfrm>
            <a:off x="4343399" y="866894"/>
            <a:ext cx="3270325" cy="584775"/>
          </a:xfrm>
          <a:prstGeom prst="rect">
            <a:avLst/>
          </a:prstGeom>
          <a:noFill/>
        </p:spPr>
        <p:txBody>
          <a:bodyPr wrap="square" rtlCol="0">
            <a:spAutoFit/>
          </a:bodyPr>
          <a:lstStyle/>
          <a:p>
            <a:r>
              <a:rPr lang="en-IN" sz="3200" b="1" dirty="0"/>
              <a:t>INTRODUCTION</a:t>
            </a:r>
          </a:p>
        </p:txBody>
      </p:sp>
      <p:sp>
        <p:nvSpPr>
          <p:cNvPr id="7" name="TextBox 6">
            <a:extLst>
              <a:ext uri="{FF2B5EF4-FFF2-40B4-BE49-F238E27FC236}">
                <a16:creationId xmlns:a16="http://schemas.microsoft.com/office/drawing/2014/main" id="{82A19E92-2749-69C0-CDBE-532E69DE6434}"/>
              </a:ext>
            </a:extLst>
          </p:cNvPr>
          <p:cNvSpPr txBox="1"/>
          <p:nvPr/>
        </p:nvSpPr>
        <p:spPr>
          <a:xfrm>
            <a:off x="753036" y="2006301"/>
            <a:ext cx="10698480" cy="4057521"/>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Normal life can be stressful, and people need to relax. Being entertained by others is a wonderful way to take some time out of life. </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It can reduce stress and make life's issues easier to face. The media and entertainment industry consists of film, television, radio and print. </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These segments include movies, TV shows, radio shows, news, music, newspapers, magazines, and books.</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364669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DF5FD-20D3-5F5D-D40C-43AEA488319F}"/>
              </a:ext>
            </a:extLst>
          </p:cNvPr>
          <p:cNvSpPr>
            <a:spLocks noGrp="1"/>
          </p:cNvSpPr>
          <p:nvPr>
            <p:ph type="ctrTitle"/>
          </p:nvPr>
        </p:nvSpPr>
        <p:spPr>
          <a:xfrm>
            <a:off x="2522668" y="1452283"/>
            <a:ext cx="5862918" cy="758413"/>
          </a:xfrm>
        </p:spPr>
        <p:txBody>
          <a:bodyPr>
            <a:noAutofit/>
          </a:bodyPr>
          <a:lstStyle/>
          <a:p>
            <a:r>
              <a:rPr lang="en-IN" sz="5400" b="1" dirty="0"/>
              <a:t>       DATASET</a:t>
            </a:r>
          </a:p>
        </p:txBody>
      </p:sp>
      <p:sp>
        <p:nvSpPr>
          <p:cNvPr id="6" name="TextBox 5">
            <a:extLst>
              <a:ext uri="{FF2B5EF4-FFF2-40B4-BE49-F238E27FC236}">
                <a16:creationId xmlns:a16="http://schemas.microsoft.com/office/drawing/2014/main" id="{050A63F8-55D2-D4DE-09B5-9018252F3CFF}"/>
              </a:ext>
            </a:extLst>
          </p:cNvPr>
          <p:cNvSpPr txBox="1"/>
          <p:nvPr/>
        </p:nvSpPr>
        <p:spPr>
          <a:xfrm>
            <a:off x="1183342" y="2608729"/>
            <a:ext cx="9369910" cy="3139321"/>
          </a:xfrm>
          <a:prstGeom prst="rect">
            <a:avLst/>
          </a:prstGeom>
          <a:noFill/>
        </p:spPr>
        <p:txBody>
          <a:bodyPr wrap="square" rtlCol="0">
            <a:spAutoFit/>
          </a:bodyPr>
          <a:lstStyle/>
          <a:p>
            <a:r>
              <a:rPr lang="en-IN" u="sng" dirty="0"/>
              <a:t>Attributes</a:t>
            </a:r>
          </a:p>
          <a:p>
            <a:endParaRPr lang="en-IN" dirty="0"/>
          </a:p>
          <a:p>
            <a:r>
              <a:rPr lang="en-IN" dirty="0"/>
              <a:t>Birth Year</a:t>
            </a:r>
          </a:p>
          <a:p>
            <a:r>
              <a:rPr lang="en-IN" dirty="0"/>
              <a:t>Breakthrough Name</a:t>
            </a:r>
          </a:p>
          <a:p>
            <a:r>
              <a:rPr lang="en-IN" dirty="0"/>
              <a:t>Entertainer</a:t>
            </a:r>
          </a:p>
          <a:p>
            <a:r>
              <a:rPr lang="en-IN" dirty="0"/>
              <a:t>Gender</a:t>
            </a:r>
          </a:p>
          <a:p>
            <a:r>
              <a:rPr lang="en-IN" dirty="0"/>
              <a:t>Year of Breakthrough</a:t>
            </a:r>
          </a:p>
          <a:p>
            <a:r>
              <a:rPr lang="en-IN" dirty="0"/>
              <a:t>Year of death</a:t>
            </a:r>
          </a:p>
          <a:p>
            <a:r>
              <a:rPr lang="en-IN" dirty="0"/>
              <a:t>Year of First award</a:t>
            </a:r>
          </a:p>
          <a:p>
            <a:r>
              <a:rPr lang="en-IN" dirty="0"/>
              <a:t>Year of last major work</a:t>
            </a:r>
          </a:p>
          <a:p>
            <a:endParaRPr lang="en-IN" dirty="0"/>
          </a:p>
        </p:txBody>
      </p:sp>
    </p:spTree>
    <p:extLst>
      <p:ext uri="{BB962C8B-B14F-4D97-AF65-F5344CB8AC3E}">
        <p14:creationId xmlns:p14="http://schemas.microsoft.com/office/powerpoint/2010/main" val="174820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095C17-1503-FAFE-41A3-B713EA2EE134}"/>
              </a:ext>
            </a:extLst>
          </p:cNvPr>
          <p:cNvSpPr txBox="1"/>
          <p:nvPr/>
        </p:nvSpPr>
        <p:spPr>
          <a:xfrm>
            <a:off x="3544646" y="1097280"/>
            <a:ext cx="5588596" cy="584775"/>
          </a:xfrm>
          <a:prstGeom prst="rect">
            <a:avLst/>
          </a:prstGeom>
          <a:noFill/>
        </p:spPr>
        <p:txBody>
          <a:bodyPr wrap="square" rtlCol="0">
            <a:spAutoFit/>
          </a:bodyPr>
          <a:lstStyle/>
          <a:p>
            <a:r>
              <a:rPr lang="en-IN" sz="3200" b="1" dirty="0"/>
              <a:t>PROBLEM STATEMENT</a:t>
            </a:r>
          </a:p>
        </p:txBody>
      </p:sp>
      <p:sp>
        <p:nvSpPr>
          <p:cNvPr id="4" name="TextBox 3">
            <a:extLst>
              <a:ext uri="{FF2B5EF4-FFF2-40B4-BE49-F238E27FC236}">
                <a16:creationId xmlns:a16="http://schemas.microsoft.com/office/drawing/2014/main" id="{32603224-4915-5748-8503-F5545135012F}"/>
              </a:ext>
            </a:extLst>
          </p:cNvPr>
          <p:cNvSpPr txBox="1"/>
          <p:nvPr/>
        </p:nvSpPr>
        <p:spPr>
          <a:xfrm>
            <a:off x="1441525" y="2468880"/>
            <a:ext cx="10332720" cy="4647426"/>
          </a:xfrm>
          <a:prstGeom prst="rect">
            <a:avLst/>
          </a:prstGeom>
          <a:noFill/>
        </p:spPr>
        <p:txBody>
          <a:bodyPr wrap="square" rtlCol="0">
            <a:spAutoFit/>
          </a:bodyPr>
          <a:lstStyle/>
          <a:p>
            <a:pPr marL="285750" indent="-285750">
              <a:buFont typeface="Arial" panose="020B0604020202020204" pitchFamily="34" charset="0"/>
              <a:buChar char="•"/>
            </a:pP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The entertainment industry is a group of sub-industries devoted to entertainment. The entertainment industry is used to describe the mass media companies that control the distribution and manufacture of mass media entertainment.</a:t>
            </a:r>
          </a:p>
          <a:p>
            <a:pPr marL="285750" indent="-285750">
              <a:buFont typeface="Arial" panose="020B0604020202020204" pitchFamily="34" charset="0"/>
              <a:buChar char="•"/>
            </a:pPr>
            <a:r>
              <a:rPr lang="en-US" sz="2800" b="0" i="0" dirty="0">
                <a:effectLst/>
                <a:latin typeface="-apple-system"/>
              </a:rPr>
              <a:t>The media and entertainment industry encompasses film, television, radio, print, and digital media. Our project aimed to explore this fascinating world.</a:t>
            </a:r>
            <a:endParaRPr lang="en-IN" sz="2800" dirty="0"/>
          </a:p>
          <a:p>
            <a:pPr marL="285750" indent="-285750">
              <a:buFont typeface="Arial" panose="020B0604020202020204" pitchFamily="34" charset="0"/>
              <a:buChar char="•"/>
            </a:pP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rgbClr val="111111"/>
              </a:solidFill>
              <a:highlight>
                <a:srgbClr val="F9F9F9"/>
              </a:highlight>
              <a:latin typeface="-apple-system"/>
            </a:endParaRPr>
          </a:p>
          <a:p>
            <a:endParaRPr lang="en-US" b="0" i="0" dirty="0">
              <a:solidFill>
                <a:srgbClr val="111111"/>
              </a:solidFill>
              <a:effectLst/>
              <a:highlight>
                <a:srgbClr val="F9F9F9"/>
              </a:highlight>
              <a:latin typeface="-apple-system"/>
            </a:endParaRPr>
          </a:p>
          <a:p>
            <a:endParaRPr lang="en-US" dirty="0">
              <a:solidFill>
                <a:srgbClr val="111111"/>
              </a:solidFill>
              <a:highlight>
                <a:srgbClr val="F9F9F9"/>
              </a:highlight>
              <a:latin typeface="-apple-system"/>
            </a:endParaRPr>
          </a:p>
          <a:p>
            <a:endParaRPr lang="en-US" b="0" i="0" dirty="0">
              <a:solidFill>
                <a:srgbClr val="111111"/>
              </a:solidFill>
              <a:effectLst/>
              <a:highlight>
                <a:srgbClr val="F9F9F9"/>
              </a:highlight>
              <a:latin typeface="-apple-system"/>
            </a:endParaRPr>
          </a:p>
        </p:txBody>
      </p:sp>
    </p:spTree>
    <p:extLst>
      <p:ext uri="{BB962C8B-B14F-4D97-AF65-F5344CB8AC3E}">
        <p14:creationId xmlns:p14="http://schemas.microsoft.com/office/powerpoint/2010/main" val="1449692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E39EE3-0130-59E7-57F2-B9D0FC94962A}"/>
              </a:ext>
            </a:extLst>
          </p:cNvPr>
          <p:cNvSpPr/>
          <p:nvPr/>
        </p:nvSpPr>
        <p:spPr>
          <a:xfrm>
            <a:off x="623943" y="3010348"/>
            <a:ext cx="1446903"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Problem Statement</a:t>
            </a:r>
          </a:p>
        </p:txBody>
      </p:sp>
      <p:sp>
        <p:nvSpPr>
          <p:cNvPr id="3" name="Rectangle 2">
            <a:extLst>
              <a:ext uri="{FF2B5EF4-FFF2-40B4-BE49-F238E27FC236}">
                <a16:creationId xmlns:a16="http://schemas.microsoft.com/office/drawing/2014/main" id="{94CEB824-D19D-E607-75E0-8B8922330162}"/>
              </a:ext>
            </a:extLst>
          </p:cNvPr>
          <p:cNvSpPr/>
          <p:nvPr/>
        </p:nvSpPr>
        <p:spPr>
          <a:xfrm>
            <a:off x="2511910" y="3042621"/>
            <a:ext cx="1393115"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Data Collection</a:t>
            </a:r>
          </a:p>
        </p:txBody>
      </p:sp>
      <p:sp>
        <p:nvSpPr>
          <p:cNvPr id="4" name="Rectangle 3">
            <a:extLst>
              <a:ext uri="{FF2B5EF4-FFF2-40B4-BE49-F238E27FC236}">
                <a16:creationId xmlns:a16="http://schemas.microsoft.com/office/drawing/2014/main" id="{C369C379-5850-410B-036D-63F8BAFD32D1}"/>
              </a:ext>
            </a:extLst>
          </p:cNvPr>
          <p:cNvSpPr/>
          <p:nvPr/>
        </p:nvSpPr>
        <p:spPr>
          <a:xfrm>
            <a:off x="4503868" y="3042621"/>
            <a:ext cx="1219199"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Data Cleaning</a:t>
            </a:r>
          </a:p>
        </p:txBody>
      </p:sp>
      <p:sp>
        <p:nvSpPr>
          <p:cNvPr id="5" name="Rectangle 4">
            <a:extLst>
              <a:ext uri="{FF2B5EF4-FFF2-40B4-BE49-F238E27FC236}">
                <a16:creationId xmlns:a16="http://schemas.microsoft.com/office/drawing/2014/main" id="{720A239D-010D-856C-8C66-5ED9E9A1868D}"/>
              </a:ext>
            </a:extLst>
          </p:cNvPr>
          <p:cNvSpPr/>
          <p:nvPr/>
        </p:nvSpPr>
        <p:spPr>
          <a:xfrm>
            <a:off x="6321910" y="3042621"/>
            <a:ext cx="1536552"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Analysing Data</a:t>
            </a:r>
          </a:p>
        </p:txBody>
      </p:sp>
      <p:sp>
        <p:nvSpPr>
          <p:cNvPr id="6" name="Rectangle 5">
            <a:extLst>
              <a:ext uri="{FF2B5EF4-FFF2-40B4-BE49-F238E27FC236}">
                <a16:creationId xmlns:a16="http://schemas.microsoft.com/office/drawing/2014/main" id="{2FC72EAB-38FB-19D1-DCB1-B7C6FD6D3A37}"/>
              </a:ext>
            </a:extLst>
          </p:cNvPr>
          <p:cNvSpPr/>
          <p:nvPr/>
        </p:nvSpPr>
        <p:spPr>
          <a:xfrm>
            <a:off x="8382001" y="3042621"/>
            <a:ext cx="1552686"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Data Visualization</a:t>
            </a:r>
          </a:p>
        </p:txBody>
      </p:sp>
      <p:sp>
        <p:nvSpPr>
          <p:cNvPr id="7" name="Rectangle 6">
            <a:extLst>
              <a:ext uri="{FF2B5EF4-FFF2-40B4-BE49-F238E27FC236}">
                <a16:creationId xmlns:a16="http://schemas.microsoft.com/office/drawing/2014/main" id="{C36BC0DB-68D0-6ACE-5521-88D8C6409737}"/>
              </a:ext>
            </a:extLst>
          </p:cNvPr>
          <p:cNvSpPr/>
          <p:nvPr/>
        </p:nvSpPr>
        <p:spPr>
          <a:xfrm>
            <a:off x="10357819" y="3042621"/>
            <a:ext cx="1631579"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Data Presentation</a:t>
            </a:r>
          </a:p>
        </p:txBody>
      </p:sp>
      <p:cxnSp>
        <p:nvCxnSpPr>
          <p:cNvPr id="9" name="Straight Arrow Connector 8">
            <a:extLst>
              <a:ext uri="{FF2B5EF4-FFF2-40B4-BE49-F238E27FC236}">
                <a16:creationId xmlns:a16="http://schemas.microsoft.com/office/drawing/2014/main" id="{3CBC83D1-69BF-FBAD-7A6C-FC47E0395CCF}"/>
              </a:ext>
            </a:extLst>
          </p:cNvPr>
          <p:cNvCxnSpPr/>
          <p:nvPr/>
        </p:nvCxnSpPr>
        <p:spPr>
          <a:xfrm>
            <a:off x="2199939" y="3523129"/>
            <a:ext cx="220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B43C5D2-8429-F581-5949-6E1D307BD5C4}"/>
              </a:ext>
            </a:extLst>
          </p:cNvPr>
          <p:cNvCxnSpPr>
            <a:cxnSpLocks/>
          </p:cNvCxnSpPr>
          <p:nvPr/>
        </p:nvCxnSpPr>
        <p:spPr>
          <a:xfrm>
            <a:off x="5792993" y="3503406"/>
            <a:ext cx="3854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453A6FC-D6FF-E9B2-26E2-8B9F685F2697}"/>
              </a:ext>
            </a:extLst>
          </p:cNvPr>
          <p:cNvCxnSpPr/>
          <p:nvPr/>
        </p:nvCxnSpPr>
        <p:spPr>
          <a:xfrm>
            <a:off x="2504739" y="3827929"/>
            <a:ext cx="220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FD60EB3-64AF-94A9-593C-E3BB4115E83D}"/>
              </a:ext>
            </a:extLst>
          </p:cNvPr>
          <p:cNvCxnSpPr>
            <a:cxnSpLocks/>
          </p:cNvCxnSpPr>
          <p:nvPr/>
        </p:nvCxnSpPr>
        <p:spPr>
          <a:xfrm>
            <a:off x="7976796" y="3503406"/>
            <a:ext cx="3281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60B3359-9146-F846-F60B-120E33ED8180}"/>
              </a:ext>
            </a:extLst>
          </p:cNvPr>
          <p:cNvCxnSpPr/>
          <p:nvPr/>
        </p:nvCxnSpPr>
        <p:spPr>
          <a:xfrm>
            <a:off x="10049436" y="3523129"/>
            <a:ext cx="220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97AD739-49A5-67B8-BC3F-8BA993911174}"/>
              </a:ext>
            </a:extLst>
          </p:cNvPr>
          <p:cNvCxnSpPr>
            <a:cxnSpLocks/>
          </p:cNvCxnSpPr>
          <p:nvPr/>
        </p:nvCxnSpPr>
        <p:spPr>
          <a:xfrm>
            <a:off x="4100457" y="3523129"/>
            <a:ext cx="2832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15192AA-872F-B159-4C8D-5C4DD2E16AE4}"/>
              </a:ext>
            </a:extLst>
          </p:cNvPr>
          <p:cNvSpPr txBox="1"/>
          <p:nvPr/>
        </p:nvSpPr>
        <p:spPr>
          <a:xfrm>
            <a:off x="2725271" y="1081144"/>
            <a:ext cx="6897444" cy="461665"/>
          </a:xfrm>
          <a:prstGeom prst="rect">
            <a:avLst/>
          </a:prstGeom>
          <a:noFill/>
        </p:spPr>
        <p:txBody>
          <a:bodyPr wrap="square" rtlCol="0">
            <a:spAutoFit/>
          </a:bodyPr>
          <a:lstStyle/>
          <a:p>
            <a:r>
              <a:rPr lang="en-IN" sz="2400" b="1" dirty="0"/>
              <a:t>STEPS INVOLVED IN DATA ANALYSIS PROCESS</a:t>
            </a:r>
          </a:p>
        </p:txBody>
      </p:sp>
    </p:spTree>
    <p:extLst>
      <p:ext uri="{BB962C8B-B14F-4D97-AF65-F5344CB8AC3E}">
        <p14:creationId xmlns:p14="http://schemas.microsoft.com/office/powerpoint/2010/main" val="777073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89F72-09CF-9C6F-5CD1-B2B20993DEC3}"/>
              </a:ext>
            </a:extLst>
          </p:cNvPr>
          <p:cNvSpPr>
            <a:spLocks noGrp="1"/>
          </p:cNvSpPr>
          <p:nvPr>
            <p:ph type="title"/>
          </p:nvPr>
        </p:nvSpPr>
        <p:spPr>
          <a:xfrm>
            <a:off x="591671" y="365125"/>
            <a:ext cx="10762129" cy="6084084"/>
          </a:xfrm>
        </p:spPr>
        <p:txBody>
          <a:bodyPr>
            <a:normAutofit fontScale="90000"/>
          </a:bodyPr>
          <a:lstStyle/>
          <a:p>
            <a:br>
              <a:rPr lang="en-IN" dirty="0"/>
            </a:br>
            <a:r>
              <a:rPr lang="en-IN" b="1" u="sng" dirty="0"/>
              <a:t>Main KPIs</a:t>
            </a:r>
            <a:br>
              <a:rPr lang="en-IN" dirty="0"/>
            </a:br>
            <a:br>
              <a:rPr lang="en-IN" dirty="0"/>
            </a:br>
            <a:r>
              <a:rPr lang="en-IN" dirty="0"/>
              <a:t>1. Age at the time of winning award</a:t>
            </a:r>
            <a:br>
              <a:rPr lang="en-IN" dirty="0"/>
            </a:br>
            <a:r>
              <a:rPr lang="en-IN" dirty="0"/>
              <a:t>2. Total number of awards</a:t>
            </a:r>
            <a:br>
              <a:rPr lang="en-IN" dirty="0"/>
            </a:br>
            <a:r>
              <a:rPr lang="en-IN" dirty="0"/>
              <a:t>3. Total number of Nominees</a:t>
            </a:r>
            <a:br>
              <a:rPr lang="en-IN" dirty="0"/>
            </a:br>
            <a:r>
              <a:rPr lang="en-IN" dirty="0"/>
              <a:t>4. Top 10 Youngest award winners</a:t>
            </a:r>
            <a:br>
              <a:rPr lang="en-IN" dirty="0"/>
            </a:br>
            <a:r>
              <a:rPr lang="en-IN" dirty="0"/>
              <a:t>5. Top 10 Oldest award winners </a:t>
            </a:r>
            <a:br>
              <a:rPr lang="en-IN" dirty="0"/>
            </a:br>
            <a:r>
              <a:rPr lang="en-IN" dirty="0"/>
              <a:t>6. Number of Entertainers by year of first award</a:t>
            </a:r>
          </a:p>
        </p:txBody>
      </p:sp>
    </p:spTree>
    <p:extLst>
      <p:ext uri="{BB962C8B-B14F-4D97-AF65-F5344CB8AC3E}">
        <p14:creationId xmlns:p14="http://schemas.microsoft.com/office/powerpoint/2010/main" val="3234712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33F6A6-FA5F-F7C7-11F2-B5EC234F57FA}"/>
              </a:ext>
            </a:extLst>
          </p:cNvPr>
          <p:cNvSpPr>
            <a:spLocks noGrp="1"/>
          </p:cNvSpPr>
          <p:nvPr>
            <p:ph type="ctrTitle"/>
          </p:nvPr>
        </p:nvSpPr>
        <p:spPr>
          <a:xfrm>
            <a:off x="2904564" y="86061"/>
            <a:ext cx="5857539" cy="478715"/>
          </a:xfrm>
        </p:spPr>
        <p:txBody>
          <a:bodyPr>
            <a:normAutofit fontScale="90000"/>
          </a:bodyPr>
          <a:lstStyle/>
          <a:p>
            <a:r>
              <a:rPr lang="en-IN" sz="2800" dirty="0"/>
              <a:t>Awards Analysis -Dashboard</a:t>
            </a:r>
            <a:endParaRPr lang="en-IN" dirty="0"/>
          </a:p>
        </p:txBody>
      </p:sp>
      <p:sp>
        <p:nvSpPr>
          <p:cNvPr id="3" name="Subtitle 2">
            <a:extLst>
              <a:ext uri="{FF2B5EF4-FFF2-40B4-BE49-F238E27FC236}">
                <a16:creationId xmlns:a16="http://schemas.microsoft.com/office/drawing/2014/main" id="{1715AC36-E040-E273-24D5-C2C174453397}"/>
              </a:ext>
            </a:extLst>
          </p:cNvPr>
          <p:cNvSpPr>
            <a:spLocks noGrp="1"/>
          </p:cNvSpPr>
          <p:nvPr>
            <p:ph type="subTitle" idx="1"/>
          </p:nvPr>
        </p:nvSpPr>
        <p:spPr/>
        <p:txBody>
          <a:bodyPr/>
          <a:lstStyle/>
          <a:p>
            <a:endParaRPr lang="en-IN" dirty="0"/>
          </a:p>
        </p:txBody>
      </p:sp>
      <p:pic>
        <p:nvPicPr>
          <p:cNvPr id="7" name="Picture 6">
            <a:extLst>
              <a:ext uri="{FF2B5EF4-FFF2-40B4-BE49-F238E27FC236}">
                <a16:creationId xmlns:a16="http://schemas.microsoft.com/office/drawing/2014/main" id="{F10324AB-5072-227C-471B-0A08EB563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1" y="514029"/>
            <a:ext cx="12102353" cy="6306319"/>
          </a:xfrm>
          <a:prstGeom prst="rect">
            <a:avLst/>
          </a:prstGeom>
        </p:spPr>
      </p:pic>
    </p:spTree>
    <p:extLst>
      <p:ext uri="{BB962C8B-B14F-4D97-AF65-F5344CB8AC3E}">
        <p14:creationId xmlns:p14="http://schemas.microsoft.com/office/powerpoint/2010/main" val="3339815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D0FE03-2FDE-16E2-DE3C-95D3ECBA70D9}"/>
              </a:ext>
            </a:extLst>
          </p:cNvPr>
          <p:cNvSpPr txBox="1"/>
          <p:nvPr/>
        </p:nvSpPr>
        <p:spPr>
          <a:xfrm flipH="1">
            <a:off x="4077148" y="118331"/>
            <a:ext cx="3560780" cy="369332"/>
          </a:xfrm>
          <a:prstGeom prst="rect">
            <a:avLst/>
          </a:prstGeom>
          <a:noFill/>
        </p:spPr>
        <p:txBody>
          <a:bodyPr wrap="square" rtlCol="0">
            <a:spAutoFit/>
          </a:bodyPr>
          <a:lstStyle/>
          <a:p>
            <a:r>
              <a:rPr lang="en-IN" dirty="0"/>
              <a:t>Profile Analysis - Dashboard</a:t>
            </a:r>
          </a:p>
        </p:txBody>
      </p:sp>
      <p:pic>
        <p:nvPicPr>
          <p:cNvPr id="9" name="Picture 8">
            <a:extLst>
              <a:ext uri="{FF2B5EF4-FFF2-40B4-BE49-F238E27FC236}">
                <a16:creationId xmlns:a16="http://schemas.microsoft.com/office/drawing/2014/main" id="{D4962472-26E5-4893-CEC4-5308A42DF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7440"/>
            <a:ext cx="12192000" cy="6160560"/>
          </a:xfrm>
          <a:prstGeom prst="rect">
            <a:avLst/>
          </a:prstGeom>
        </p:spPr>
      </p:pic>
    </p:spTree>
    <p:extLst>
      <p:ext uri="{BB962C8B-B14F-4D97-AF65-F5344CB8AC3E}">
        <p14:creationId xmlns:p14="http://schemas.microsoft.com/office/powerpoint/2010/main" val="1334555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66609F-0341-0B21-A898-3133925EBB05}"/>
              </a:ext>
            </a:extLst>
          </p:cNvPr>
          <p:cNvSpPr txBox="1"/>
          <p:nvPr/>
        </p:nvSpPr>
        <p:spPr>
          <a:xfrm>
            <a:off x="4012603" y="1265809"/>
            <a:ext cx="5712312" cy="523220"/>
          </a:xfrm>
          <a:prstGeom prst="rect">
            <a:avLst/>
          </a:prstGeom>
          <a:noFill/>
        </p:spPr>
        <p:txBody>
          <a:bodyPr wrap="square" rtlCol="0">
            <a:spAutoFit/>
          </a:bodyPr>
          <a:lstStyle/>
          <a:p>
            <a:r>
              <a:rPr lang="en-IN" sz="2800" b="1" dirty="0"/>
              <a:t>OBSERVATIONS</a:t>
            </a:r>
          </a:p>
        </p:txBody>
      </p:sp>
      <p:sp>
        <p:nvSpPr>
          <p:cNvPr id="5" name="TextBox 4">
            <a:extLst>
              <a:ext uri="{FF2B5EF4-FFF2-40B4-BE49-F238E27FC236}">
                <a16:creationId xmlns:a16="http://schemas.microsoft.com/office/drawing/2014/main" id="{DBEC38DA-B4F3-536C-837B-352E7535E504}"/>
              </a:ext>
            </a:extLst>
          </p:cNvPr>
          <p:cNvSpPr txBox="1"/>
          <p:nvPr/>
        </p:nvSpPr>
        <p:spPr>
          <a:xfrm>
            <a:off x="575534" y="2409713"/>
            <a:ext cx="10343477" cy="3323987"/>
          </a:xfrm>
          <a:prstGeom prst="rect">
            <a:avLst/>
          </a:prstGeom>
          <a:noFill/>
        </p:spPr>
        <p:txBody>
          <a:bodyPr wrap="square" rtlCol="0">
            <a:spAutoFit/>
          </a:bodyPr>
          <a:lstStyle/>
          <a:p>
            <a:pPr algn="l">
              <a:buFont typeface="Arial" panose="020B0604020202020204" pitchFamily="34" charset="0"/>
              <a:buChar char="•"/>
            </a:pPr>
            <a:r>
              <a:rPr lang="en-US" sz="2400" b="0" i="0" dirty="0">
                <a:effectLst/>
                <a:latin typeface="Roboto" panose="02000000000000000000" pitchFamily="2" charset="0"/>
              </a:rPr>
              <a:t> In the given Dataset, there are 50 male entertainers</a:t>
            </a:r>
          </a:p>
          <a:p>
            <a:pPr algn="l">
              <a:buFont typeface="Arial" panose="020B0604020202020204" pitchFamily="34" charset="0"/>
              <a:buChar char="•"/>
            </a:pPr>
            <a:r>
              <a:rPr lang="en-US" sz="2400" b="0" i="0" dirty="0">
                <a:effectLst/>
                <a:latin typeface="Roboto" panose="02000000000000000000" pitchFamily="2" charset="0"/>
              </a:rPr>
              <a:t> 20 of them are female entertainers.</a:t>
            </a:r>
          </a:p>
          <a:p>
            <a:pPr algn="l">
              <a:buFont typeface="Arial" panose="020B0604020202020204" pitchFamily="34" charset="0"/>
              <a:buChar char="•"/>
            </a:pPr>
            <a:r>
              <a:rPr lang="en-US" sz="2400" b="0" i="0" dirty="0">
                <a:effectLst/>
                <a:latin typeface="Roboto" panose="02000000000000000000" pitchFamily="2" charset="0"/>
              </a:rPr>
              <a:t> The year 1962 tops with 4 awardees from the entertainers list.</a:t>
            </a:r>
          </a:p>
          <a:p>
            <a:pPr algn="l">
              <a:buFont typeface="Arial" panose="020B0604020202020204" pitchFamily="34" charset="0"/>
              <a:buChar char="•"/>
            </a:pPr>
            <a:r>
              <a:rPr lang="en-US" sz="2400" b="0" i="0" dirty="0">
                <a:effectLst/>
                <a:latin typeface="Roboto" panose="02000000000000000000" pitchFamily="2" charset="0"/>
              </a:rPr>
              <a:t> 19 Entertainers have won the award belove 30 years of age.</a:t>
            </a:r>
          </a:p>
          <a:p>
            <a:pPr algn="l">
              <a:buFont typeface="Arial" panose="020B0604020202020204" pitchFamily="34" charset="0"/>
              <a:buChar char="•"/>
            </a:pPr>
            <a:r>
              <a:rPr lang="en-US" sz="2400" b="0" i="0" dirty="0">
                <a:effectLst/>
                <a:latin typeface="Roboto" panose="02000000000000000000" pitchFamily="2" charset="0"/>
              </a:rPr>
              <a:t> 9 entertainers have won their first award above 60 years of age</a:t>
            </a:r>
          </a:p>
          <a:p>
            <a:pPr algn="l">
              <a:buFont typeface="Arial" panose="020B0604020202020204" pitchFamily="34" charset="0"/>
              <a:buChar char="•"/>
            </a:pPr>
            <a:r>
              <a:rPr lang="en-US" sz="2400" b="0" i="0" dirty="0">
                <a:effectLst/>
                <a:latin typeface="Roboto" panose="02000000000000000000" pitchFamily="2" charset="0"/>
              </a:rPr>
              <a:t> 4 entertainers have won their first award in the same year of their                  breakthrough/nomination</a:t>
            </a:r>
          </a:p>
          <a:p>
            <a:pPr algn="l">
              <a:buFont typeface="Arial" panose="020B0604020202020204" pitchFamily="34" charset="0"/>
              <a:buChar char="•"/>
            </a:pPr>
            <a:r>
              <a:rPr lang="en-US" sz="2400" b="0" i="0" dirty="0">
                <a:effectLst/>
                <a:latin typeface="Roboto" panose="02000000000000000000" pitchFamily="2" charset="0"/>
              </a:rPr>
              <a:t>  64 Entertainers out of 70 have won their first award</a:t>
            </a:r>
          </a:p>
          <a:p>
            <a:endParaRPr lang="en-IN" dirty="0"/>
          </a:p>
        </p:txBody>
      </p:sp>
    </p:spTree>
    <p:extLst>
      <p:ext uri="{BB962C8B-B14F-4D97-AF65-F5344CB8AC3E}">
        <p14:creationId xmlns:p14="http://schemas.microsoft.com/office/powerpoint/2010/main" val="15240632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159</TotalTime>
  <Words>383</Words>
  <Application>Microsoft Office PowerPoint</Application>
  <PresentationFormat>Widescreen</PresentationFormat>
  <Paragraphs>46</Paragraphs>
  <Slides>11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-apple-system</vt:lpstr>
      <vt:lpstr>Arial</vt:lpstr>
      <vt:lpstr>Calibri</vt:lpstr>
      <vt:lpstr>Century Gothic</vt:lpstr>
      <vt:lpstr>Roboto</vt:lpstr>
      <vt:lpstr>Symbol</vt:lpstr>
      <vt:lpstr>Wingdings 3</vt:lpstr>
      <vt:lpstr>Ion</vt:lpstr>
      <vt:lpstr>  ENTERTAINER - DATA  ANALYSIS</vt:lpstr>
      <vt:lpstr>PowerPoint Presentation</vt:lpstr>
      <vt:lpstr>       DATASET</vt:lpstr>
      <vt:lpstr>PowerPoint Presentation</vt:lpstr>
      <vt:lpstr>PowerPoint Presentation</vt:lpstr>
      <vt:lpstr> Main KPIs  1. Age at the time of winning award 2. Total number of awards 3. Total number of Nominees 4. Top 10 Youngest award winners 5. Top 10 Oldest award winners  6. Number of Entertainers by year of first award</vt:lpstr>
      <vt:lpstr>Awards Analysis -Dashboard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Entertainer Data Analysis</dc:title>
  <dc:creator>VENKATESH</dc:creator>
  <cp:lastModifiedBy>VENKATESH</cp:lastModifiedBy>
  <cp:revision>8</cp:revision>
  <dcterms:created xsi:type="dcterms:W3CDTF">2024-04-19T18:27:32Z</dcterms:created>
  <dcterms:modified xsi:type="dcterms:W3CDTF">2024-05-08T18:16:24Z</dcterms:modified>
</cp:coreProperties>
</file>